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19"/>
  </p:notesMasterIdLst>
  <p:handoutMasterIdLst>
    <p:handoutMasterId r:id="rId20"/>
  </p:handoutMasterIdLst>
  <p:sldIdLst>
    <p:sldId id="257" r:id="rId4"/>
    <p:sldId id="263" r:id="rId5"/>
    <p:sldId id="1690" r:id="rId6"/>
    <p:sldId id="1697" r:id="rId7"/>
    <p:sldId id="1662" r:id="rId8"/>
    <p:sldId id="1672" r:id="rId9"/>
    <p:sldId id="1564" r:id="rId10"/>
    <p:sldId id="1607" r:id="rId11"/>
    <p:sldId id="1691" r:id="rId12"/>
    <p:sldId id="1677" r:id="rId13"/>
    <p:sldId id="1692" r:id="rId14"/>
    <p:sldId id="1694"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70" autoAdjust="0"/>
    <p:restoredTop sz="97478" autoAdjust="0"/>
  </p:normalViewPr>
  <p:slideViewPr>
    <p:cSldViewPr snapToGrid="0">
      <p:cViewPr varScale="1">
        <p:scale>
          <a:sx n="155" d="100"/>
          <a:sy n="155" d="100"/>
        </p:scale>
        <p:origin x="40"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2/8/2019 3:21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2/8/2019 3:21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2/8/2019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2/8/2019 3:36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62754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849880"/>
            <a:ext cx="7267506" cy="2015239"/>
          </a:xfrm>
        </p:spPr>
        <p:txBody>
          <a:bodyPr/>
          <a:lstStyle/>
          <a:p>
            <a:r>
              <a:rPr lang="en-US" dirty="0"/>
              <a:t>Build Angular SPAs with the </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Angular SPA web application configured with MSAL for authentication with Azure AD</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Angular single page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790858"/>
          </a:xfrm>
        </p:spPr>
        <p:txBody>
          <a:bodyPr/>
          <a:lstStyle/>
          <a:p>
            <a:r>
              <a:rPr lang="en-US" dirty="0">
                <a:latin typeface="+mj-lt"/>
              </a:rPr>
              <a:t>Create the SPA with the Angular CLI</a:t>
            </a:r>
          </a:p>
          <a:p>
            <a:r>
              <a:rPr lang="en-US" b="0" dirty="0">
                <a:solidFill>
                  <a:schemeClr val="tx1"/>
                </a:solidFill>
              </a:rPr>
              <a:t>Do not use the Visual Studio wizard to configure authentication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1252522"/>
          </a:xfrm>
        </p:spPr>
        <p:txBody>
          <a:bodyPr/>
          <a:lstStyle/>
          <a:p>
            <a:r>
              <a:rPr lang="en-US" dirty="0"/>
              <a:t>Install additional packages</a:t>
            </a:r>
          </a:p>
          <a:p>
            <a:r>
              <a:rPr lang="en-US" dirty="0">
                <a:solidFill>
                  <a:schemeClr val="tx1"/>
                </a:solidFill>
                <a:latin typeface="+mn-lt"/>
              </a:rPr>
              <a:t>Install some additional packages: bootstrap, ng-bootstrap, angular-</a:t>
            </a:r>
            <a:r>
              <a:rPr lang="en-US" dirty="0" err="1">
                <a:solidFill>
                  <a:schemeClr val="tx1"/>
                </a:solidFill>
                <a:latin typeface="+mn-lt"/>
              </a:rPr>
              <a:t>fontawesome</a:t>
            </a:r>
            <a:r>
              <a:rPr lang="en-US" dirty="0">
                <a:solidFill>
                  <a:schemeClr val="tx1"/>
                </a:solidFill>
                <a:latin typeface="+mn-lt"/>
              </a:rPr>
              <a:t>, moment, </a:t>
            </a:r>
            <a:r>
              <a:rPr lang="en-US" dirty="0" err="1">
                <a:solidFill>
                  <a:schemeClr val="tx1"/>
                </a:solidFill>
                <a:latin typeface="+mn-lt"/>
              </a:rPr>
              <a:t>msal</a:t>
            </a:r>
            <a:r>
              <a:rPr lang="en-US" dirty="0">
                <a:solidFill>
                  <a:schemeClr val="tx1"/>
                </a:solidFill>
                <a:latin typeface="+mn-lt"/>
              </a:rPr>
              <a:t>-angular, </a:t>
            </a:r>
            <a:r>
              <a:rPr lang="en-US" dirty="0" err="1">
                <a:solidFill>
                  <a:schemeClr val="tx1"/>
                </a:solidFill>
                <a:latin typeface="+mn-lt"/>
              </a:rPr>
              <a:t>rxjs-compat</a:t>
            </a:r>
            <a:r>
              <a:rPr lang="en-US" dirty="0">
                <a:solidFill>
                  <a:schemeClr val="tx1"/>
                </a:solidFill>
                <a:latin typeface="+mn-lt"/>
              </a:rPr>
              <a:t>, Microsoft-graph-client</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Design the app</a:t>
            </a:r>
          </a:p>
          <a:p>
            <a:r>
              <a:rPr lang="en-US" dirty="0">
                <a:solidFill>
                  <a:schemeClr val="tx1"/>
                </a:solidFill>
                <a:latin typeface="+mn-lt"/>
              </a:rPr>
              <a:t>Create the stubbed UI view controllers for you’re the app</a:t>
            </a:r>
          </a:p>
        </p:txBody>
      </p:sp>
      <p:sp>
        <p:nvSpPr>
          <p:cNvPr id="10" name="Picture Placeholder 9">
            <a:extLst>
              <a:ext uri="{FF2B5EF4-FFF2-40B4-BE49-F238E27FC236}">
                <a16:creationId xmlns:a16="http://schemas.microsoft.com/office/drawing/2014/main" id="{CD62E4D7-6F50-49A6-A171-8EC0E3895BE3}"/>
              </a:ext>
            </a:extLst>
          </p:cNvPr>
          <p:cNvSpPr>
            <a:spLocks noGrp="1"/>
          </p:cNvSpPr>
          <p:nvPr>
            <p:ph type="pic" sz="quarter" idx="15"/>
          </p:nvPr>
        </p:nvSpPr>
        <p:spPr>
          <a:xfrm>
            <a:off x="8280401" y="2168525"/>
            <a:ext cx="3679825" cy="2654300"/>
          </a:xfrm>
        </p:spPr>
      </p:sp>
      <p:sp>
        <p:nvSpPr>
          <p:cNvPr id="16" name="Picture Placeholder 9">
            <a:extLst>
              <a:ext uri="{FF2B5EF4-FFF2-40B4-BE49-F238E27FC236}">
                <a16:creationId xmlns:a16="http://schemas.microsoft.com/office/drawing/2014/main" id="{829841AC-DB37-471C-892F-982E451BB93D}"/>
              </a:ext>
            </a:extLst>
          </p:cNvPr>
          <p:cNvSpPr txBox="1">
            <a:spLocks/>
          </p:cNvSpPr>
          <p:nvPr/>
        </p:nvSpPr>
        <p:spPr>
          <a:xfrm>
            <a:off x="4378324" y="2168525"/>
            <a:ext cx="3679825" cy="2654300"/>
          </a:xfrm>
          <a:prstGeom prst="rect">
            <a:avLst/>
          </a:prstGeom>
          <a:blipFill>
            <a:blip r:embed="rId3"/>
            <a:stretch>
              <a:fillRect/>
            </a:stretch>
          </a:blipFill>
        </p:spPr>
      </p:sp>
      <p:pic>
        <p:nvPicPr>
          <p:cNvPr id="15" name="Picture 14">
            <a:extLst>
              <a:ext uri="{FF2B5EF4-FFF2-40B4-BE49-F238E27FC236}">
                <a16:creationId xmlns:a16="http://schemas.microsoft.com/office/drawing/2014/main" id="{5324B42A-E114-4D18-9772-0061F103DB1B}"/>
              </a:ext>
            </a:extLst>
          </p:cNvPr>
          <p:cNvPicPr>
            <a:picLocks noChangeAspect="1"/>
          </p:cNvPicPr>
          <p:nvPr/>
        </p:nvPicPr>
        <p:blipFill rotWithShape="1">
          <a:blip r:embed="rId4"/>
          <a:srcRect l="2025" t="17147" r="61246" b="32292"/>
          <a:stretch/>
        </p:blipFill>
        <p:spPr>
          <a:xfrm>
            <a:off x="8280398" y="2138568"/>
            <a:ext cx="3717927" cy="2684257"/>
          </a:xfrm>
          <a:prstGeom prst="rect">
            <a:avLst/>
          </a:prstGeom>
        </p:spPr>
      </p:pic>
      <p:pic>
        <p:nvPicPr>
          <p:cNvPr id="21" name="Picture Placeholder 20">
            <a:extLst>
              <a:ext uri="{FF2B5EF4-FFF2-40B4-BE49-F238E27FC236}">
                <a16:creationId xmlns:a16="http://schemas.microsoft.com/office/drawing/2014/main" id="{84A2EC6E-359D-419C-B713-596C6F963C61}"/>
              </a:ext>
            </a:extLst>
          </p:cNvPr>
          <p:cNvPicPr>
            <a:picLocks noGrp="1" noChangeAspect="1"/>
          </p:cNvPicPr>
          <p:nvPr>
            <p:ph type="pic" sz="quarter" idx="14"/>
          </p:nvPr>
        </p:nvPicPr>
        <p:blipFill>
          <a:blip r:embed="rId5"/>
          <a:srcRect t="201" b="201"/>
          <a:stretch>
            <a:fillRect/>
          </a:stretch>
        </p:blipFill>
        <p:spPr>
          <a:prstGeom prst="rect">
            <a:avLst/>
          </a:prstGeom>
        </p:spPr>
      </p:pic>
      <p:pic>
        <p:nvPicPr>
          <p:cNvPr id="23" name="Picture 22">
            <a:extLst>
              <a:ext uri="{FF2B5EF4-FFF2-40B4-BE49-F238E27FC236}">
                <a16:creationId xmlns:a16="http://schemas.microsoft.com/office/drawing/2014/main" id="{363EA3E5-08D0-4D4C-A3E3-42ABEE453277}"/>
              </a:ext>
            </a:extLst>
          </p:cNvPr>
          <p:cNvPicPr>
            <a:picLocks noChangeAspect="1"/>
          </p:cNvPicPr>
          <p:nvPr/>
        </p:nvPicPr>
        <p:blipFill rotWithShape="1">
          <a:blip r:embed="rId6"/>
          <a:srcRect r="48441" b="43125"/>
          <a:stretch/>
        </p:blipFill>
        <p:spPr>
          <a:xfrm>
            <a:off x="4386264" y="2168524"/>
            <a:ext cx="3671886" cy="2654301"/>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6C2E3007-D8DF-4D50-A44F-B33845BF0FAE}">
  <ds:schemaRefs>
    <ds:schemaRef ds:uri="http://schemas.microsoft.com/edu/athena"/>
  </ds:schemaRefs>
</ds:datastoreItem>
</file>

<file path=customXml/itemProps2.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962</Words>
  <Application>Microsoft Office PowerPoint</Application>
  <PresentationFormat>Custom</PresentationFormat>
  <Paragraphs>147</Paragraphs>
  <Slides>15</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Segoe UI</vt:lpstr>
      <vt:lpstr>Segoe UI Light</vt:lpstr>
      <vt:lpstr>Segoe UI Semibold</vt:lpstr>
      <vt:lpstr>Segoe UI Semilight</vt:lpstr>
      <vt:lpstr>Wingdings</vt:lpstr>
      <vt:lpstr>Office 365 PPT Template - 2017</vt:lpstr>
      <vt:lpstr>Build Angular SPAs with the  Microsoft Graph</vt:lpstr>
      <vt:lpstr>Building Microsoft  Graph applications</vt:lpstr>
      <vt:lpstr>Microsoft 365 Platform</vt:lpstr>
      <vt:lpstr>Microsoft Graph Gateway to your data in the Microsoft-cloud  </vt:lpstr>
      <vt:lpstr>Microsoft Graph, gateway to Office 365</vt:lpstr>
      <vt:lpstr>Office 365 direct API Endpoints</vt:lpstr>
      <vt:lpstr>Single authentication flow for Office 365</vt:lpstr>
      <vt:lpstr>Common consent</vt:lpstr>
      <vt:lpstr>Authentication Options</vt:lpstr>
      <vt:lpstr>Microsoft Account + Azure AD</vt:lpstr>
      <vt:lpstr>Creating an Angular SPA web application configured with MSAL for authentication with Azure AD</vt:lpstr>
      <vt:lpstr>Create Angular single page application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2019-02-08T23:43:04Z</dcterms:modified>
</cp:coreProperties>
</file>